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3" r:id="rId4"/>
    <p:sldId id="283" r:id="rId5"/>
    <p:sldId id="285" r:id="rId6"/>
    <p:sldId id="287" r:id="rId7"/>
    <p:sldId id="289" r:id="rId8"/>
    <p:sldId id="279" r:id="rId9"/>
    <p:sldId id="290" r:id="rId10"/>
    <p:sldId id="259" r:id="rId11"/>
    <p:sldId id="276" r:id="rId12"/>
    <p:sldId id="284" r:id="rId13"/>
    <p:sldId id="278" r:id="rId14"/>
    <p:sldId id="281" r:id="rId15"/>
    <p:sldId id="280" r:id="rId16"/>
    <p:sldId id="282" r:id="rId17"/>
    <p:sldId id="288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e " initials="A" lastIdx="1" clrIdx="0">
    <p:extLst>
      <p:ext uri="{19B8F6BF-5375-455C-9EA6-DF929625EA0E}">
        <p15:presenceInfo xmlns:p15="http://schemas.microsoft.com/office/powerpoint/2012/main" userId="210160eb8d3a7d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9A"/>
    <a:srgbClr val="074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026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45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4004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3262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243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472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9002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56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288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9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614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22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731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73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017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564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009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D7E874-8197-4932-8FCB-4FFBD39C8C6E}" type="datetimeFigureOut">
              <a:rPr lang="en-ZA" smtClean="0"/>
              <a:t>2025/10/14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D841F1-AC3E-4906-A817-8DFB5D91419A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A3F9D-A8D7-2D29-881F-CFFCF277982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15100"/>
            <a:ext cx="15367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ZA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167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F2DB-32B8-F74F-DB9E-05F8ED9E2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511814"/>
            <a:ext cx="10063746" cy="11302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dirty="0" err="1">
                <a:solidFill>
                  <a:srgbClr val="FFC000"/>
                </a:solidFill>
              </a:rPr>
              <a:t>BootCamp</a:t>
            </a:r>
            <a:r>
              <a:rPr lang="en-US" sz="4800" b="1" dirty="0">
                <a:solidFill>
                  <a:srgbClr val="FFC000"/>
                </a:solidFill>
              </a:rPr>
              <a:t> </a:t>
            </a:r>
            <a:r>
              <a:rPr lang="en-US" sz="4800" b="1" dirty="0" err="1">
                <a:solidFill>
                  <a:srgbClr val="FFC000"/>
                </a:solidFill>
              </a:rPr>
              <a:t>Code&amp;Data</a:t>
            </a:r>
            <a:r>
              <a:rPr lang="en-US" sz="4800" b="1" dirty="0">
                <a:solidFill>
                  <a:srgbClr val="FFC000"/>
                </a:solidFill>
              </a:rPr>
              <a:t> – </a:t>
            </a:r>
            <a:r>
              <a:rPr lang="en-US" sz="2400" b="1" dirty="0" err="1">
                <a:solidFill>
                  <a:srgbClr val="FFC000"/>
                </a:solidFill>
              </a:rPr>
              <a:t>Variaveis</a:t>
            </a:r>
            <a:r>
              <a:rPr lang="en-US" sz="2400" b="1" dirty="0">
                <a:solidFill>
                  <a:srgbClr val="FFC000"/>
                </a:solidFill>
              </a:rPr>
              <a:t>, </a:t>
            </a:r>
            <a:r>
              <a:rPr lang="en-US" sz="2400" b="1" dirty="0" err="1">
                <a:solidFill>
                  <a:srgbClr val="FFC000"/>
                </a:solidFill>
              </a:rPr>
              <a:t>tipos</a:t>
            </a:r>
            <a:r>
              <a:rPr lang="en-US" sz="2400" b="1" dirty="0">
                <a:solidFill>
                  <a:srgbClr val="FFC000"/>
                </a:solidFill>
              </a:rPr>
              <a:t> de dados, </a:t>
            </a:r>
            <a:r>
              <a:rPr lang="en-US" sz="2400" b="1" dirty="0" err="1">
                <a:solidFill>
                  <a:srgbClr val="FFC000"/>
                </a:solidFill>
              </a:rPr>
              <a:t>operadores</a:t>
            </a:r>
            <a:r>
              <a:rPr lang="en-US" sz="2400" b="1" dirty="0">
                <a:solidFill>
                  <a:srgbClr val="FFC000"/>
                </a:solidFill>
              </a:rPr>
              <a:t>, </a:t>
            </a:r>
            <a:r>
              <a:rPr lang="en-US" sz="2400" b="1" dirty="0" err="1">
                <a:solidFill>
                  <a:srgbClr val="FFC000"/>
                </a:solidFill>
              </a:rPr>
              <a:t>desvio</a:t>
            </a:r>
            <a:r>
              <a:rPr lang="en-US" sz="2400" b="1" dirty="0">
                <a:solidFill>
                  <a:srgbClr val="FFC000"/>
                </a:solidFill>
              </a:rPr>
              <a:t> de </a:t>
            </a:r>
            <a:r>
              <a:rPr lang="en-US" sz="2400" b="1" dirty="0" err="1">
                <a:solidFill>
                  <a:srgbClr val="FFC000"/>
                </a:solidFill>
              </a:rPr>
              <a:t>fluxo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5764BF-C123-8826-72CE-BC3D9EF7E492}"/>
              </a:ext>
            </a:extLst>
          </p:cNvPr>
          <p:cNvSpPr/>
          <p:nvPr/>
        </p:nvSpPr>
        <p:spPr>
          <a:xfrm>
            <a:off x="1370693" y="5642074"/>
            <a:ext cx="9440034" cy="505230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8C11D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 Wise Niels Muronha – 14/10/2025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8C11D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3" name="Picture 2" descr="A blue and yellow snake logo&#10;&#10;Description automatically generated">
            <a:extLst>
              <a:ext uri="{FF2B5EF4-FFF2-40B4-BE49-F238E27FC236}">
                <a16:creationId xmlns:a16="http://schemas.microsoft.com/office/drawing/2014/main" id="{A9A562EF-7E34-BAAD-8BE4-D57196AD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3" y="911799"/>
            <a:ext cx="3219450" cy="3219450"/>
          </a:xfrm>
          <a:prstGeom prst="rect">
            <a:avLst/>
          </a:prstGeom>
        </p:spPr>
      </p:pic>
      <p:pic>
        <p:nvPicPr>
          <p:cNvPr id="9" name="Picture 8" descr="A person with a computer&#10;&#10;Description automatically generated">
            <a:extLst>
              <a:ext uri="{FF2B5EF4-FFF2-40B4-BE49-F238E27FC236}">
                <a16:creationId xmlns:a16="http://schemas.microsoft.com/office/drawing/2014/main" id="{550695FD-68CA-C3DE-6B8C-258ED71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84" y="617390"/>
            <a:ext cx="3219450" cy="3219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7BE07-F0E4-35ED-F02F-7D99B154F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0563" y="192187"/>
            <a:ext cx="5236909" cy="4528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70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Exercícios Práticos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Crie um programa que peça dois números e mostre a soma.</a:t>
            </a:r>
          </a:p>
          <a:p>
            <a:r>
              <a:t>2. Escreva um código que verifique se um número é par ou ímpar.</a:t>
            </a:r>
          </a:p>
          <a:p>
            <a:r>
              <a:t>3. Implemente um loop que mostre os números de 1 a 10.</a:t>
            </a:r>
          </a:p>
          <a:p>
            <a:r>
              <a:t>4. Faça um programa que peça a idade e diga se é maior de idade.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A4E3DAA1-2332-06A0-2D8E-E483C0E2BF2F}"/>
              </a:ext>
            </a:extLst>
          </p:cNvPr>
          <p:cNvCxnSpPr/>
          <p:nvPr/>
        </p:nvCxnSpPr>
        <p:spPr>
          <a:xfrm rot="5400000" flipH="1" flipV="1">
            <a:off x="184173" y="3411284"/>
            <a:ext cx="2694450" cy="2015231"/>
          </a:xfrm>
          <a:prstGeom prst="curvedConnector3">
            <a:avLst>
              <a:gd name="adj1" fmla="val 928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BC814B-7C3F-1AC9-A943-B22313FB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42" y="0"/>
            <a:ext cx="10353762" cy="634754"/>
          </a:xfrm>
        </p:spPr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318 -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Função decoradora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45FB-213A-C804-D922-7D9E9CA2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" y="46112"/>
            <a:ext cx="671743" cy="6717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FCCD29-8D3F-4C84-6888-AF9173B13E83}"/>
              </a:ext>
            </a:extLst>
          </p:cNvPr>
          <p:cNvSpPr/>
          <p:nvPr/>
        </p:nvSpPr>
        <p:spPr>
          <a:xfrm>
            <a:off x="651666" y="940485"/>
            <a:ext cx="5633724" cy="22643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dirty="0" err="1">
                <a:solidFill>
                  <a:srgbClr val="FF79C6"/>
                </a:solidFill>
                <a:latin typeface="Consolas" panose="020B0609020204030204" pitchFamily="49" charset="0"/>
              </a:rPr>
              <a:t>p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1170CF-E97E-4BB0-313C-7C26E0B6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" y="861221"/>
            <a:ext cx="587168" cy="587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AAF346-FBB2-6B8F-498F-64666814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6" y="3624353"/>
            <a:ext cx="701249" cy="7012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B76CF87-3B80-0766-932B-406A5EF27BA3}"/>
              </a:ext>
            </a:extLst>
          </p:cNvPr>
          <p:cNvSpPr/>
          <p:nvPr/>
        </p:nvSpPr>
        <p:spPr>
          <a:xfrm>
            <a:off x="6716593" y="968051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func_aux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func_aux(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0B80C470-CBC9-26AA-0EF1-3D8829934AB2}"/>
              </a:ext>
            </a:extLst>
          </p:cNvPr>
          <p:cNvSpPr/>
          <p:nvPr/>
        </p:nvSpPr>
        <p:spPr>
          <a:xfrm>
            <a:off x="10410862" y="17444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5A586D2C-0BBB-80CC-8218-D9395CD97B52}"/>
              </a:ext>
            </a:extLst>
          </p:cNvPr>
          <p:cNvSpPr/>
          <p:nvPr/>
        </p:nvSpPr>
        <p:spPr>
          <a:xfrm>
            <a:off x="10410862" y="20726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10832964-5947-8CF9-3F5D-BADAFD1F8EDD}"/>
              </a:ext>
            </a:extLst>
          </p:cNvPr>
          <p:cNvSpPr/>
          <p:nvPr/>
        </p:nvSpPr>
        <p:spPr>
          <a:xfrm>
            <a:off x="10410862" y="2400862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5A69A3-C847-4157-6B47-E8C0689F5CA9}"/>
              </a:ext>
            </a:extLst>
          </p:cNvPr>
          <p:cNvSpPr/>
          <p:nvPr/>
        </p:nvSpPr>
        <p:spPr>
          <a:xfrm>
            <a:off x="1286421" y="3646778"/>
            <a:ext cx="4706645" cy="7012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Lembra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guarda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referência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309BF4-4755-0EE5-DDE6-E1CBECACD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074" y="3378502"/>
            <a:ext cx="679142" cy="67914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401A27C-2D1F-C0FF-8EA4-C2D74E32D5BF}"/>
              </a:ext>
            </a:extLst>
          </p:cNvPr>
          <p:cNvSpPr/>
          <p:nvPr/>
        </p:nvSpPr>
        <p:spPr>
          <a:xfrm>
            <a:off x="8956089" y="3429000"/>
            <a:ext cx="1599461" cy="19087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triste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63C0C8-AB4C-2BB7-629E-98A1A6E4F98B}"/>
              </a:ext>
            </a:extLst>
          </p:cNvPr>
          <p:cNvSpPr/>
          <p:nvPr/>
        </p:nvSpPr>
        <p:spPr>
          <a:xfrm>
            <a:off x="7577727" y="3646778"/>
            <a:ext cx="2977823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Porquê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tantas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variáveis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55D582C-B733-7319-6436-106F6499F6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6684" y="1961223"/>
            <a:ext cx="3542193" cy="967667"/>
          </a:xfrm>
          <a:prstGeom prst="curvedConnector3">
            <a:avLst>
              <a:gd name="adj1" fmla="val 388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F0E1BFB-A89C-7E96-FAE4-FEB2D070192A}"/>
              </a:ext>
            </a:extLst>
          </p:cNvPr>
          <p:cNvSpPr/>
          <p:nvPr/>
        </p:nvSpPr>
        <p:spPr>
          <a:xfrm>
            <a:off x="651666" y="479019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soma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soma(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346EA4D4-23EF-783D-9EFA-A613C5FA7C13}"/>
              </a:ext>
            </a:extLst>
          </p:cNvPr>
          <p:cNvSpPr/>
          <p:nvPr/>
        </p:nvSpPr>
        <p:spPr>
          <a:xfrm>
            <a:off x="4430510" y="55663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95EF37AE-361C-47E6-CEBA-EA3B03856645}"/>
              </a:ext>
            </a:extLst>
          </p:cNvPr>
          <p:cNvSpPr/>
          <p:nvPr/>
        </p:nvSpPr>
        <p:spPr>
          <a:xfrm>
            <a:off x="4430510" y="58945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C77AE9C1-F245-9595-A5DB-EC6A38447753}"/>
              </a:ext>
            </a:extLst>
          </p:cNvPr>
          <p:cNvSpPr/>
          <p:nvPr/>
        </p:nvSpPr>
        <p:spPr>
          <a:xfrm>
            <a:off x="4430510" y="6222777"/>
            <a:ext cx="1358284" cy="399495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F5C4415-ADAE-C86A-D489-DAA08B617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789" y="4708361"/>
            <a:ext cx="605162" cy="6051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DDD07CC-0688-ED94-1116-D7B9EC40728C}"/>
              </a:ext>
            </a:extLst>
          </p:cNvPr>
          <p:cNvSpPr/>
          <p:nvPr/>
        </p:nvSpPr>
        <p:spPr>
          <a:xfrm>
            <a:off x="5495068" y="4657943"/>
            <a:ext cx="1316218" cy="2375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feliz</a:t>
            </a:r>
            <a:endParaRPr lang="en-ZA" sz="20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9C8B38-C898-1F69-D3ED-AA453B14E5AB}"/>
              </a:ext>
            </a:extLst>
          </p:cNvPr>
          <p:cNvSpPr/>
          <p:nvPr/>
        </p:nvSpPr>
        <p:spPr>
          <a:xfrm>
            <a:off x="5495068" y="4895531"/>
            <a:ext cx="1213809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 sim!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 animBg="1"/>
      <p:bldP spid="42" grpId="0" animBg="1"/>
      <p:bldP spid="43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62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814B-7C3F-1AC9-A943-B22313FB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42" y="0"/>
            <a:ext cx="10353762" cy="634754"/>
          </a:xfrm>
        </p:spPr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318 -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Função decoradora – Syntax Sugar (@)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45FB-213A-C804-D922-7D9E9CA2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" y="46112"/>
            <a:ext cx="671743" cy="671743"/>
          </a:xfrm>
          <a:prstGeom prst="rect">
            <a:avLst/>
          </a:prstGeom>
        </p:spPr>
      </p:pic>
      <p:pic>
        <p:nvPicPr>
          <p:cNvPr id="8" name="Picture 7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BAD1E5C7-C95B-B2D6-4BE4-5382319E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" y="1257254"/>
            <a:ext cx="1077495" cy="8030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E7C2DD-4A2A-1599-A70E-95212E142434}"/>
              </a:ext>
            </a:extLst>
          </p:cNvPr>
          <p:cNvSpPr/>
          <p:nvPr/>
        </p:nvSpPr>
        <p:spPr>
          <a:xfrm>
            <a:off x="1191088" y="1530890"/>
            <a:ext cx="9240174" cy="8030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Existe uma forma mais elegante de chamar um decorator em python, que é usando o arroba (</a:t>
            </a:r>
            <a:r>
              <a:rPr lang="pt-BR" sz="2000" b="1" dirty="0">
                <a:solidFill>
                  <a:srgbClr val="FFFF00"/>
                </a:solidFill>
              </a:rPr>
              <a:t>@</a:t>
            </a:r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) por cima da função que se deseja decorar</a:t>
            </a:r>
            <a:endParaRPr lang="en-ZA" sz="2400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75FF0-9259-5987-127B-A920655462B6}"/>
              </a:ext>
            </a:extLst>
          </p:cNvPr>
          <p:cNvSpPr/>
          <p:nvPr/>
        </p:nvSpPr>
        <p:spPr>
          <a:xfrm>
            <a:off x="1912295" y="249099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</a:p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soma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soma(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DC6EC-12D4-6156-53DC-07D4161F75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8029" y="2562619"/>
            <a:ext cx="1100462" cy="1100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84C084-D293-A7DE-C8E0-E744F0A74A3D}"/>
              </a:ext>
            </a:extLst>
          </p:cNvPr>
          <p:cNvSpPr/>
          <p:nvPr/>
        </p:nvSpPr>
        <p:spPr>
          <a:xfrm>
            <a:off x="7116089" y="2568058"/>
            <a:ext cx="3608137" cy="17218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50FA7B"/>
                </a:solidFill>
                <a:latin typeface="Consolas" panose="020B0609020204030204" pitchFamily="49" charset="0"/>
              </a:rPr>
              <a:t>@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+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FB86C"/>
                </a:solidFill>
                <a:latin typeface="Consolas" panose="020B0609020204030204" pitchFamily="49" charset="0"/>
              </a:rPr>
              <a:t>b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res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soma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34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(res)</a:t>
            </a:r>
          </a:p>
        </p:txBody>
      </p:sp>
      <p:pic>
        <p:nvPicPr>
          <p:cNvPr id="19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49BD55F9-BA82-97CE-8A1F-549E395EF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" y="4992185"/>
            <a:ext cx="1401744" cy="1401744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F504E3-B5D2-3075-9DA6-97D8CC673678}"/>
              </a:ext>
            </a:extLst>
          </p:cNvPr>
          <p:cNvSpPr/>
          <p:nvPr/>
        </p:nvSpPr>
        <p:spPr>
          <a:xfrm>
            <a:off x="1095627" y="5370135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DB276F-E387-A32A-E329-D2490DEC2B37}"/>
              </a:ext>
            </a:extLst>
          </p:cNvPr>
          <p:cNvSpPr/>
          <p:nvPr/>
        </p:nvSpPr>
        <p:spPr>
          <a:xfrm>
            <a:off x="1095627" y="5645584"/>
            <a:ext cx="415995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acontece se chamarmos o __doc__  e o __qualname__ da função decorada?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5DB49A-FB42-EED0-8776-4D650DC7A67A}"/>
              </a:ext>
            </a:extLst>
          </p:cNvPr>
          <p:cNvSpPr/>
          <p:nvPr/>
        </p:nvSpPr>
        <p:spPr>
          <a:xfrm>
            <a:off x="4455112" y="4553429"/>
            <a:ext cx="3925410" cy="8030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Teremos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dados que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pertencem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wrapper e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decorada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01D3B9-01E5-923F-E9ED-E49AC88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951" y="4490138"/>
            <a:ext cx="671973" cy="6719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E51C73-C7A8-FC47-29C2-BE4EE147D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691" y="5596385"/>
            <a:ext cx="679142" cy="6791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5F99DC-32EC-E9C7-18A5-BA1D79DF9FBC}"/>
              </a:ext>
            </a:extLst>
          </p:cNvPr>
          <p:cNvSpPr/>
          <p:nvPr/>
        </p:nvSpPr>
        <p:spPr>
          <a:xfrm>
            <a:off x="8584706" y="5646883"/>
            <a:ext cx="1599461" cy="19087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triste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80FF62-3699-AE95-56E9-F297AC78C5A3}"/>
              </a:ext>
            </a:extLst>
          </p:cNvPr>
          <p:cNvSpPr/>
          <p:nvPr/>
        </p:nvSpPr>
        <p:spPr>
          <a:xfrm>
            <a:off x="5628443" y="5864661"/>
            <a:ext cx="4555725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Perdemos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informacoes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original!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BE6F4C-E727-F18D-981D-A48F87E0A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157" y="4510828"/>
            <a:ext cx="607942" cy="6079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2BA8105-F029-058F-DE11-5024D99CA91A}"/>
              </a:ext>
            </a:extLst>
          </p:cNvPr>
          <p:cNvSpPr/>
          <p:nvPr/>
        </p:nvSpPr>
        <p:spPr>
          <a:xfrm>
            <a:off x="9261118" y="4753814"/>
            <a:ext cx="2691711" cy="328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en-US" sz="1400" b="1" kern="1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@wraps 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resolve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ZA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3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A6EB036-017D-B106-34E0-A78866C8216D}"/>
              </a:ext>
            </a:extLst>
          </p:cNvPr>
          <p:cNvSpPr/>
          <p:nvPr/>
        </p:nvSpPr>
        <p:spPr>
          <a:xfrm>
            <a:off x="6918665" y="2388093"/>
            <a:ext cx="3885459" cy="2589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057F6-D958-583B-2499-4FB109C94D7B}"/>
              </a:ext>
            </a:extLst>
          </p:cNvPr>
          <p:cNvSpPr/>
          <p:nvPr/>
        </p:nvSpPr>
        <p:spPr>
          <a:xfrm>
            <a:off x="284404" y="3932808"/>
            <a:ext cx="5423937" cy="7190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from functool.wraps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1DB5D2-716F-6588-9111-04D4F7364F2E}"/>
              </a:ext>
            </a:extLst>
          </p:cNvPr>
          <p:cNvSpPr/>
          <p:nvPr/>
        </p:nvSpPr>
        <p:spPr>
          <a:xfrm>
            <a:off x="4123373" y="951021"/>
            <a:ext cx="3852908" cy="6717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resolver o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Bob,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duas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abordagens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517B1-A871-3DAD-D380-0F14416081F9}"/>
              </a:ext>
            </a:extLst>
          </p:cNvPr>
          <p:cNvSpPr/>
          <p:nvPr/>
        </p:nvSpPr>
        <p:spPr>
          <a:xfrm>
            <a:off x="284404" y="1921471"/>
            <a:ext cx="5423937" cy="318318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"""</a:t>
            </a:r>
            <a:r>
              <a:rPr lang="en-ZA" sz="1600" dirty="0" err="1">
                <a:solidFill>
                  <a:srgbClr val="6272A4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 wrapper"""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qualname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qualname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 err="1">
                <a:solidFill>
                  <a:srgbClr val="BD93F9"/>
                </a:solidFill>
                <a:latin typeface="Consolas" panose="020B0609020204030204" pitchFamily="49" charset="0"/>
              </a:rPr>
              <a:t>__doc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en-ZA" sz="1600" dirty="0">
                <a:solidFill>
                  <a:srgbClr val="BD93F9"/>
                </a:solidFill>
                <a:latin typeface="Consolas" panose="020B0609020204030204" pitchFamily="49" charset="0"/>
              </a:rPr>
              <a:t>__doc__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04533B1-995A-8636-F847-0DA252489C4F}"/>
              </a:ext>
            </a:extLst>
          </p:cNvPr>
          <p:cNvSpPr/>
          <p:nvPr/>
        </p:nvSpPr>
        <p:spPr>
          <a:xfrm rot="5400000" flipV="1">
            <a:off x="3060950" y="1019855"/>
            <a:ext cx="785758" cy="955000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06A2C-19CB-CE70-72D4-17D5E91C5C6B}"/>
              </a:ext>
            </a:extLst>
          </p:cNvPr>
          <p:cNvSpPr/>
          <p:nvPr/>
        </p:nvSpPr>
        <p:spPr>
          <a:xfrm>
            <a:off x="6918665" y="2003459"/>
            <a:ext cx="4988931" cy="24428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decorador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50FA7B"/>
                </a:solidFill>
                <a:latin typeface="Consolas" panose="020B0609020204030204" pitchFamily="49" charset="0"/>
              </a:rPr>
              <a:t>@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"""</a:t>
            </a:r>
            <a:r>
              <a:rPr lang="en-ZA" sz="1600" dirty="0" err="1">
                <a:solidFill>
                  <a:srgbClr val="6272A4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6272A4"/>
                </a:solidFill>
                <a:latin typeface="Consolas" panose="020B0609020204030204" pitchFamily="49" charset="0"/>
              </a:rPr>
              <a:t> wrapper"""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Antes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ZA" sz="1600" dirty="0">
                <a:solidFill>
                  <a:srgbClr val="FF79C6"/>
                </a:solidFill>
                <a:latin typeface="Consolas" panose="020B0609020204030204" pitchFamily="49" charset="0"/>
              </a:rPr>
              <a:t>**</a:t>
            </a:r>
            <a:r>
              <a:rPr lang="en-ZA" sz="1600" dirty="0" err="1">
                <a:solidFill>
                  <a:srgbClr val="FFB86C"/>
                </a:solidFill>
                <a:latin typeface="Consolas" panose="020B0609020204030204" pitchFamily="49" charset="0"/>
              </a:rPr>
              <a:t>kwargs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Depois</a:t>
            </a:r>
            <a:r>
              <a:rPr lang="en-ZA" sz="1600" dirty="0">
                <a:solidFill>
                  <a:srgbClr val="F1FA8C"/>
                </a:solidFill>
                <a:latin typeface="Consolas" panose="020B0609020204030204" pitchFamily="49" charset="0"/>
              </a:rPr>
              <a:t> de chamar a </a:t>
            </a:r>
            <a:r>
              <a:rPr lang="en-ZA" sz="1600" dirty="0" err="1">
                <a:solidFill>
                  <a:srgbClr val="F1FA8C"/>
                </a:solidFill>
                <a:latin typeface="Consolas" panose="020B0609020204030204" pitchFamily="49" charset="0"/>
              </a:rPr>
              <a:t>funcao</a:t>
            </a:r>
            <a:r>
              <a:rPr lang="en-ZA" sz="1600" dirty="0">
                <a:solidFill>
                  <a:srgbClr val="E9F284"/>
                </a:solidFill>
                <a:latin typeface="Consolas" panose="020B0609020204030204" pitchFamily="49" charset="0"/>
              </a:rPr>
              <a:t>'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resultado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sz="1600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sz="1600" i="1" dirty="0">
                <a:solidFill>
                  <a:srgbClr val="50FA7B"/>
                </a:solidFill>
                <a:latin typeface="Consolas" panose="020B0609020204030204" pitchFamily="49" charset="0"/>
              </a:rPr>
              <a:t>wrapper</a:t>
            </a:r>
            <a:endParaRPr lang="en-ZA" sz="160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4D56E9-C604-C6AE-2670-B154B8FC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0695" y="1975346"/>
            <a:ext cx="671742" cy="671742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984A614D-958D-C66D-7956-C0FCD199BB76}"/>
              </a:ext>
            </a:extLst>
          </p:cNvPr>
          <p:cNvSpPr/>
          <p:nvPr/>
        </p:nvSpPr>
        <p:spPr>
          <a:xfrm rot="5400000">
            <a:off x="8068166" y="1165410"/>
            <a:ext cx="794251" cy="593935"/>
          </a:xfrm>
          <a:prstGeom prst="bentArrow">
            <a:avLst>
              <a:gd name="adj1" fmla="val 25000"/>
              <a:gd name="adj2" fmla="val 27344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0655A9-0E7C-55D4-5C86-C9A584EA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279" y="2063380"/>
            <a:ext cx="605162" cy="6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9" grpId="0" animBg="1"/>
      <p:bldP spid="10" grpId="0" animBg="1"/>
      <p:bldP spid="16" grpId="0" animBg="1"/>
      <p:bldP spid="19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Decorator factories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pic>
        <p:nvPicPr>
          <p:cNvPr id="3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053AADDF-D5DF-B7D7-25C9-AFE7DFD14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765"/>
            <a:ext cx="1401744" cy="140174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9E862-3321-6ED1-7621-D4C1CF3316DD}"/>
              </a:ext>
            </a:extLst>
          </p:cNvPr>
          <p:cNvSpPr/>
          <p:nvPr/>
        </p:nvSpPr>
        <p:spPr>
          <a:xfrm>
            <a:off x="1060258" y="1481715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8A407-4C3E-EAA5-C183-3E9ED43EE36B}"/>
              </a:ext>
            </a:extLst>
          </p:cNvPr>
          <p:cNvSpPr/>
          <p:nvPr/>
        </p:nvSpPr>
        <p:spPr>
          <a:xfrm>
            <a:off x="1060258" y="1757164"/>
            <a:ext cx="2792651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passar parametros para um decorador?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8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414D15B-B0A8-B99C-FEB5-20576160A9AB}"/>
              </a:ext>
            </a:extLst>
          </p:cNvPr>
          <p:cNvSpPr/>
          <p:nvPr/>
        </p:nvSpPr>
        <p:spPr>
          <a:xfrm>
            <a:off x="7746136" y="2464837"/>
            <a:ext cx="3833674" cy="8781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Retornando funções internas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9FB8B-1FB3-47DF-DFD6-3B3A58E4B1F4}"/>
              </a:ext>
            </a:extLst>
          </p:cNvPr>
          <p:cNvSpPr/>
          <p:nvPr/>
        </p:nvSpPr>
        <p:spPr>
          <a:xfrm>
            <a:off x="7746136" y="860415"/>
            <a:ext cx="3833674" cy="24825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funcao_externa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funcoao_interna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nonlocal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a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BD93F9"/>
                </a:solidFill>
                <a:latin typeface="Consolas" panose="020B0609020204030204" pitchFamily="49" charset="0"/>
              </a:rPr>
              <a:t>100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print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pt-BR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funcoao_interna</a:t>
            </a:r>
            <a:endParaRPr lang="pt-BR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fn </a:t>
            </a:r>
            <a:r>
              <a:rPr lang="pt-BR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rgbClr val="50FA7B"/>
                </a:solidFill>
                <a:latin typeface="Consolas" panose="020B0609020204030204" pitchFamily="49" charset="0"/>
              </a:rPr>
              <a:t>funcao_externa</a:t>
            </a:r>
            <a:r>
              <a:rPr lang="pt-BR" dirty="0">
                <a:solidFill>
                  <a:srgbClr val="F8F8F2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33947-67B4-2DAB-28B6-02DE2F3F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64" y="759908"/>
            <a:ext cx="587168" cy="587168"/>
          </a:xfrm>
          <a:prstGeom prst="rect">
            <a:avLst/>
          </a:prstGeom>
        </p:spPr>
      </p:pic>
      <p:pic>
        <p:nvPicPr>
          <p:cNvPr id="27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C715A5AE-63E2-FA41-0D02-0F05FD616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98"/>
            <a:ext cx="1401744" cy="1401744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CC90EE-EA6C-37D0-76F1-EA76DF62C264}"/>
              </a:ext>
            </a:extLst>
          </p:cNvPr>
          <p:cNvSpPr/>
          <p:nvPr/>
        </p:nvSpPr>
        <p:spPr>
          <a:xfrm>
            <a:off x="1060258" y="1412180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2D58C9-905F-6408-39F6-22F6E7D58A6B}"/>
              </a:ext>
            </a:extLst>
          </p:cNvPr>
          <p:cNvSpPr/>
          <p:nvPr/>
        </p:nvSpPr>
        <p:spPr>
          <a:xfrm>
            <a:off x="1060258" y="1687629"/>
            <a:ext cx="512767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acontece se a função interna for retornada pela função externa?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9B0E9C-35CD-B347-BFEF-CED87358A872}"/>
              </a:ext>
            </a:extLst>
          </p:cNvPr>
          <p:cNvSpPr/>
          <p:nvPr/>
        </p:nvSpPr>
        <p:spPr>
          <a:xfrm>
            <a:off x="3369931" y="2814134"/>
            <a:ext cx="3128523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Podemos atribuir esse retorno a uma variavel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9727FC-B824-63DD-BF57-72B3B227B1E2}"/>
              </a:ext>
            </a:extLst>
          </p:cNvPr>
          <p:cNvCxnSpPr/>
          <p:nvPr/>
        </p:nvCxnSpPr>
        <p:spPr>
          <a:xfrm>
            <a:off x="6622742" y="3213717"/>
            <a:ext cx="1064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E3333-19BF-10E2-FE44-A6964335F4E0}"/>
              </a:ext>
            </a:extLst>
          </p:cNvPr>
          <p:cNvSpPr/>
          <p:nvPr/>
        </p:nvSpPr>
        <p:spPr>
          <a:xfrm>
            <a:off x="117120" y="2814134"/>
            <a:ext cx="3128523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escopo da funcao externa ja foi destruido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0A68B4-3FAC-568B-98EF-9AA464B3B921}"/>
              </a:ext>
            </a:extLst>
          </p:cNvPr>
          <p:cNvSpPr/>
          <p:nvPr/>
        </p:nvSpPr>
        <p:spPr>
          <a:xfrm>
            <a:off x="153880" y="3889911"/>
            <a:ext cx="3610252" cy="12595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Quando executamos fn, python descobre que “a” pertence ao escopo externos, mas o escopo externo ja foi destruido 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Content Placeholder 4" descr="A yellow question mark with a sad face&#10;&#10;Description automatically generated">
            <a:extLst>
              <a:ext uri="{FF2B5EF4-FFF2-40B4-BE49-F238E27FC236}">
                <a16:creationId xmlns:a16="http://schemas.microsoft.com/office/drawing/2014/main" id="{3AF8AE1B-9815-91D5-41C5-95450BBF0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32" y="3895256"/>
            <a:ext cx="1401744" cy="1401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D165213-3FE3-613E-563E-32B40FFF1FD5}"/>
              </a:ext>
            </a:extLst>
          </p:cNvPr>
          <p:cNvSpPr/>
          <p:nvPr/>
        </p:nvSpPr>
        <p:spPr>
          <a:xfrm>
            <a:off x="4824390" y="4061338"/>
            <a:ext cx="1473694" cy="27544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Bob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pergunta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699A96-93C5-F024-3E3B-49632C88D53F}"/>
              </a:ext>
            </a:extLst>
          </p:cNvPr>
          <p:cNvSpPr/>
          <p:nvPr/>
        </p:nvSpPr>
        <p:spPr>
          <a:xfrm>
            <a:off x="4824390" y="4336787"/>
            <a:ext cx="5127674" cy="5399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 escopo externo foi destruido, como python lembra do valor da variavel?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57FBE14-60CF-E8E2-E025-6AF5ABAE3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249" y="5080360"/>
            <a:ext cx="1279448" cy="7167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3BCD71-18E0-F357-F58B-635FB5648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667" y="5007973"/>
            <a:ext cx="1297294" cy="730515"/>
          </a:xfrm>
          <a:prstGeom prst="rect">
            <a:avLst/>
          </a:prstGeom>
        </p:spPr>
      </p:pic>
      <p:pic>
        <p:nvPicPr>
          <p:cNvPr id="45" name="Picture 44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1DC6326F-5419-D644-A6AE-BBA17F05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191" y="5408615"/>
            <a:ext cx="1831936" cy="120903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2B41956-1C48-166B-2621-49B9B99922C5}"/>
              </a:ext>
            </a:extLst>
          </p:cNvPr>
          <p:cNvSpPr/>
          <p:nvPr/>
        </p:nvSpPr>
        <p:spPr>
          <a:xfrm>
            <a:off x="936726" y="5545566"/>
            <a:ext cx="4866409" cy="10386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pt-BR" sz="1600" dirty="0"/>
              <a:t>Python faz duas coisas: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 uma celula que guarda a referencia da variavel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kern="100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Faz com que a funcao_externa e interna apontem para esse celula</a:t>
            </a:r>
            <a:endParaRPr lang="en-ZA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557F40-3686-AD7B-C35D-7562FB39FC53}"/>
              </a:ext>
            </a:extLst>
          </p:cNvPr>
          <p:cNvSpPr/>
          <p:nvPr/>
        </p:nvSpPr>
        <p:spPr>
          <a:xfrm>
            <a:off x="6219092" y="5156466"/>
            <a:ext cx="1871880" cy="30254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Funcao_externa.a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A627896-A4BC-6974-77BA-50C16D2D0538}"/>
              </a:ext>
            </a:extLst>
          </p:cNvPr>
          <p:cNvSpPr/>
          <p:nvPr/>
        </p:nvSpPr>
        <p:spPr>
          <a:xfrm>
            <a:off x="6324717" y="6112127"/>
            <a:ext cx="1765740" cy="2738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Funcao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interna.a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ECC4ACE-6BDF-13F7-13C5-C653A19DC15E}"/>
              </a:ext>
            </a:extLst>
          </p:cNvPr>
          <p:cNvCxnSpPr>
            <a:stCxn id="49" idx="3"/>
            <a:endCxn id="41" idx="1"/>
          </p:cNvCxnSpPr>
          <p:nvPr/>
        </p:nvCxnSpPr>
        <p:spPr>
          <a:xfrm>
            <a:off x="8090972" y="5307739"/>
            <a:ext cx="932277" cy="13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908E1C-4195-2FA5-2D82-3AE0D729D415}"/>
              </a:ext>
            </a:extLst>
          </p:cNvPr>
          <p:cNvCxnSpPr>
            <a:stCxn id="50" idx="3"/>
          </p:cNvCxnSpPr>
          <p:nvPr/>
        </p:nvCxnSpPr>
        <p:spPr>
          <a:xfrm flipV="1">
            <a:off x="8090457" y="5610285"/>
            <a:ext cx="932792" cy="638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5730A3-D2A1-6935-CEE4-9D7DC26C2D06}"/>
              </a:ext>
            </a:extLst>
          </p:cNvPr>
          <p:cNvCxnSpPr>
            <a:cxnSpLocks/>
          </p:cNvCxnSpPr>
          <p:nvPr/>
        </p:nvCxnSpPr>
        <p:spPr>
          <a:xfrm>
            <a:off x="10302697" y="5399926"/>
            <a:ext cx="545816" cy="20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38" grpId="0" animBg="1"/>
      <p:bldP spid="39" grpId="0" animBg="1"/>
      <p:bldP spid="46" grpId="0" animBg="1"/>
      <p:bldP spid="49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2" y="48369"/>
            <a:ext cx="11177591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cs typeface="Times New Roman" panose="02020603050405020304" pitchFamily="18" charset="0"/>
              </a:rPr>
              <a:t>Closures aninhados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9FB8B-1FB3-47DF-DFD6-3B3A58E4B1F4}"/>
              </a:ext>
            </a:extLst>
          </p:cNvPr>
          <p:cNvSpPr/>
          <p:nvPr/>
        </p:nvSpPr>
        <p:spPr>
          <a:xfrm>
            <a:off x="489750" y="1161432"/>
            <a:ext cx="4073371" cy="36680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incrementer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inner + n is a closure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inner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start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current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start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+ current + n is a closure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def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nonlocal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current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current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+=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B86C"/>
                </a:solidFill>
                <a:latin typeface="Consolas" panose="020B0609020204030204" pitchFamily="49" charset="0"/>
              </a:rPr>
              <a:t>n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current</a:t>
            </a: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 err="1">
                <a:solidFill>
                  <a:srgbClr val="50FA7B"/>
                </a:solidFill>
                <a:latin typeface="Consolas" panose="020B0609020204030204" pitchFamily="49" charset="0"/>
              </a:rPr>
              <a:t>inc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ZA" i="1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i="1" dirty="0">
                <a:solidFill>
                  <a:srgbClr val="50FA7B"/>
                </a:solidFill>
                <a:latin typeface="Consolas" panose="020B0609020204030204" pitchFamily="49" charset="0"/>
              </a:rPr>
              <a:t>inner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33947-67B4-2DAB-28B6-02DE2F3F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665"/>
            <a:ext cx="587168" cy="587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AF2F8-01F3-F31C-6C56-2B4FA91E2FEA}"/>
              </a:ext>
            </a:extLst>
          </p:cNvPr>
          <p:cNvSpPr/>
          <p:nvPr/>
        </p:nvSpPr>
        <p:spPr>
          <a:xfrm>
            <a:off x="4796898" y="1702969"/>
            <a:ext cx="7241221" cy="31264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(inner)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fn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50FA7B"/>
                </a:solidFill>
                <a:latin typeface="Consolas" panose="020B0609020204030204" pitchFamily="49" charset="0"/>
              </a:rPr>
              <a:t>incrementer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BD93F9"/>
                </a:solidFill>
                <a:latin typeface="Consolas" panose="020B0609020204030204" pitchFamily="49" charset="0"/>
              </a:rPr>
              <a:t>2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#fn.__code__.co_freevars → 'n' n=2</a:t>
            </a:r>
          </a:p>
          <a:p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(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 </a:t>
            </a:r>
            <a:r>
              <a:rPr lang="en-ZA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ZA" dirty="0" err="1">
                <a:solidFill>
                  <a:srgbClr val="F8F8F2"/>
                </a:solidFill>
                <a:latin typeface="Consolas" panose="020B0609020204030204" pitchFamily="49" charset="0"/>
              </a:rPr>
              <a:t>fn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ZA" dirty="0">
                <a:solidFill>
                  <a:srgbClr val="BD93F9"/>
                </a:solidFill>
                <a:latin typeface="Consolas" panose="020B0609020204030204" pitchFamily="49" charset="0"/>
              </a:rPr>
              <a:t>100</a:t>
            </a:r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inc_2.__code__.co_freevars → 'current', 'n' current=100, n=2</a:t>
            </a:r>
          </a:p>
          <a:p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 (calls </a:t>
            </a:r>
            <a:r>
              <a:rPr lang="en-ZA" i="1" dirty="0" err="1">
                <a:solidFill>
                  <a:srgbClr val="6272A4"/>
                </a:solidFill>
                <a:latin typeface="Consolas" panose="020B0609020204030204" pitchFamily="49" charset="0"/>
              </a:rPr>
              <a:t>inc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inc_2()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102 (current = 102, n=2)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ZA" dirty="0">
                <a:solidFill>
                  <a:srgbClr val="F8F8F2"/>
                </a:solidFill>
                <a:latin typeface="Consolas" panose="020B0609020204030204" pitchFamily="49" charset="0"/>
              </a:rPr>
              <a:t>inc_2() </a:t>
            </a:r>
            <a:r>
              <a:rPr lang="en-ZA" dirty="0">
                <a:solidFill>
                  <a:srgbClr val="6272A4"/>
                </a:solidFill>
                <a:latin typeface="Consolas" panose="020B0609020204030204" pitchFamily="49" charset="0"/>
              </a:rPr>
              <a:t>#</a:t>
            </a:r>
            <a:r>
              <a:rPr lang="en-ZA" i="1" dirty="0">
                <a:solidFill>
                  <a:srgbClr val="6272A4"/>
                </a:solidFill>
                <a:latin typeface="Consolas" panose="020B0609020204030204" pitchFamily="49" charset="0"/>
              </a:rPr>
              <a:t>→ 104 (current = 104, n=2)</a:t>
            </a:r>
            <a:endParaRPr lang="en-ZA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4B4F995F-B148-2E05-7259-AB6C2CDF9809}"/>
              </a:ext>
            </a:extLst>
          </p:cNvPr>
          <p:cNvSpPr/>
          <p:nvPr/>
        </p:nvSpPr>
        <p:spPr>
          <a:xfrm rot="10800000" flipH="1">
            <a:off x="4124578" y="4810034"/>
            <a:ext cx="2397194" cy="12251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491A0-1F80-FA87-4403-35F8D7DFF904}"/>
              </a:ext>
            </a:extLst>
          </p:cNvPr>
          <p:cNvSpPr/>
          <p:nvPr/>
        </p:nvSpPr>
        <p:spPr>
          <a:xfrm>
            <a:off x="5543481" y="1269726"/>
            <a:ext cx="2259991" cy="3983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Introspection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CFF41-79DC-72FA-CB24-922D62BD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2C2F8D-14AD-5504-B494-63E7F0BE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48117"/>
            <a:ext cx="9377083" cy="4186518"/>
          </a:xfrm>
        </p:spPr>
        <p:txBody>
          <a:bodyPr>
            <a:normAutofit/>
          </a:bodyPr>
          <a:lstStyle/>
          <a:p>
            <a:r>
              <a:rPr lang="en-ZA" sz="16600" kern="100" dirty="0">
                <a:solidFill>
                  <a:schemeClr val="accent2">
                    <a:lumMod val="75000"/>
                  </a:schemeClr>
                </a:solidFill>
                <a:effectLst/>
                <a:latin typeface="Mongolian Baiti" panose="03000500000000000000" pitchFamily="66" charset="0"/>
                <a:ea typeface="Calibri" panose="020F0502020204030204" pitchFamily="34" charset="0"/>
                <a:cs typeface="Mongolian Baiti" panose="03000500000000000000" pitchFamily="66" charset="0"/>
              </a:rPr>
              <a:t>CODING</a:t>
            </a:r>
            <a:br>
              <a:rPr lang="en-ZA" sz="3600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43B4A-566F-3E7A-5237-5BED1BA1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933140"/>
            <a:ext cx="1419785" cy="141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EBE5E-F048-1D73-BB57-08C6663E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22" y="2470211"/>
            <a:ext cx="2272683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8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84BE-29E1-40FB-9690-E287D66F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318 – </a:t>
            </a:r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Decoradores para Funções e Métodos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FD35-5576-43E3-93A7-4DCF4582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19CC8-C223-F883-C9C6-6BB9ACFC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B7FE-31E9-426D-B806-ED0229C78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95" y="2261367"/>
            <a:ext cx="10353762" cy="40587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F9BDA-17BB-4FAF-99A5-97F37869578B}"/>
              </a:ext>
            </a:extLst>
          </p:cNvPr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PEP 3129 – Class Decorators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2A46B-B9A1-0A92-82BE-20EC025F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A1DB1-BCE3-E66D-1931-FCB088AA1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6534" b="919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9399-AF4F-4B7C-8D76-D17D5D72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094" y="5365819"/>
            <a:ext cx="5497053" cy="1587639"/>
          </a:xfrm>
        </p:spPr>
        <p:txBody>
          <a:bodyPr anchor="ctr">
            <a:normAutofit fontScale="92500" lnSpcReduction="10000"/>
          </a:bodyPr>
          <a:lstStyle/>
          <a:p>
            <a:pPr marL="36900" indent="0">
              <a:buClr>
                <a:srgbClr val="FCC27C"/>
              </a:buClr>
              <a:buNone/>
            </a:pPr>
            <a:r>
              <a:rPr lang="en-GB" sz="11500" dirty="0" err="1">
                <a:solidFill>
                  <a:schemeClr val="accent2">
                    <a:lumMod val="75000"/>
                  </a:schemeClr>
                </a:solidFill>
              </a:rPr>
              <a:t>Variáveis</a:t>
            </a:r>
            <a:endParaRPr lang="en-US" sz="115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77539-280B-10DA-9C41-C528FC7A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1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C618A-9F15-208D-7BB4-05E03E800F2C}"/>
              </a:ext>
            </a:extLst>
          </p:cNvPr>
          <p:cNvSpPr/>
          <p:nvPr/>
        </p:nvSpPr>
        <p:spPr>
          <a:xfrm>
            <a:off x="5452752" y="133355"/>
            <a:ext cx="6585368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400" dirty="0"/>
              <a:t>Variáveis em Python são espaços na memória do computador usados para armazenar dados, como números, textos, listas, entre outros.</a:t>
            </a:r>
            <a:endParaRPr lang="en-ZA" sz="2400" b="1" kern="1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D39377-A7CD-6DA7-473A-4527AEACA84F}"/>
              </a:ext>
            </a:extLst>
          </p:cNvPr>
          <p:cNvSpPr/>
          <p:nvPr/>
        </p:nvSpPr>
        <p:spPr>
          <a:xfrm>
            <a:off x="324025" y="1937239"/>
            <a:ext cx="6585368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PT" sz="2400" dirty="0"/>
              <a:t>Imagine que voce vai a um cinema a procura de um amigo que está sentado num acento C12,</a:t>
            </a:r>
            <a:endParaRPr lang="en-ZA" sz="2400" dirty="0"/>
          </a:p>
          <a:p>
            <a:pPr algn="just"/>
            <a:r>
              <a:rPr lang="pt-PT" sz="2400" dirty="0"/>
              <a:t>Para tal voce tem um bilhete com a exata localização do seu amigo no cineme</a:t>
            </a:r>
            <a:endParaRPr lang="en-ZA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C1759-75CF-F26E-AB06-D3DEBF5EBA65}"/>
              </a:ext>
            </a:extLst>
          </p:cNvPr>
          <p:cNvSpPr/>
          <p:nvPr/>
        </p:nvSpPr>
        <p:spPr>
          <a:xfrm>
            <a:off x="4787167" y="3872630"/>
            <a:ext cx="6960073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PT" sz="2000" dirty="0"/>
              <a:t>Nesse exemplo, o bilhete é a variável que contem a tal localização, o C12,</a:t>
            </a:r>
            <a:endParaRPr lang="en-ZA" sz="2000" dirty="0"/>
          </a:p>
          <a:p>
            <a:pPr algn="just"/>
            <a:r>
              <a:rPr lang="pt-PT" sz="2000" dirty="0"/>
              <a:t>O acento C12 é o espaço da memória/referência onde o valor está guardado.</a:t>
            </a:r>
            <a:endParaRPr lang="en-ZA" sz="2000" dirty="0"/>
          </a:p>
          <a:p>
            <a:pPr algn="just"/>
            <a:r>
              <a:rPr lang="pt-PT" sz="2000" dirty="0"/>
              <a:t>O valor é o seu amigp sentada.</a:t>
            </a:r>
            <a:endParaRPr lang="en-ZA" sz="2000" dirty="0"/>
          </a:p>
        </p:txBody>
      </p:sp>
      <p:pic>
        <p:nvPicPr>
          <p:cNvPr id="11" name="Picture 10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5B4039BC-BF52-3E3A-5C2A-159E052B8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5" y="5743550"/>
            <a:ext cx="1077495" cy="8030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F6F5B2-0835-A96E-DD45-1DD431486E82}"/>
              </a:ext>
            </a:extLst>
          </p:cNvPr>
          <p:cNvSpPr/>
          <p:nvPr/>
        </p:nvSpPr>
        <p:spPr>
          <a:xfrm>
            <a:off x="1082086" y="5856172"/>
            <a:ext cx="6214453" cy="6904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PT" sz="2400" dirty="0">
                <a:solidFill>
                  <a:srgbClr val="00B0F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Portanto, variáveis são referencias à memoria</a:t>
            </a:r>
            <a:endParaRPr lang="en-ZA" sz="2400" dirty="0">
              <a:solidFill>
                <a:srgbClr val="00B0F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565569-CB2A-1418-0551-BAD14265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259" y="133355"/>
            <a:ext cx="1561493" cy="15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3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441" y="241040"/>
            <a:ext cx="9407116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Declaração e inicialização das variáveis	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pic>
        <p:nvPicPr>
          <p:cNvPr id="6" name="Picture 5" descr="A yellow file with blue and yellow text&#10;&#10;Description automatically generated">
            <a:extLst>
              <a:ext uri="{FF2B5EF4-FFF2-40B4-BE49-F238E27FC236}">
                <a16:creationId xmlns:a16="http://schemas.microsoft.com/office/drawing/2014/main" id="{19198D70-7221-C169-100D-B51A6B728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" y="1455576"/>
            <a:ext cx="2090057" cy="12974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DDEED-5D6F-2B3D-B646-2E6412BB4A69}"/>
              </a:ext>
            </a:extLst>
          </p:cNvPr>
          <p:cNvSpPr/>
          <p:nvPr/>
        </p:nvSpPr>
        <p:spPr>
          <a:xfrm>
            <a:off x="1653699" y="1579577"/>
            <a:ext cx="6585368" cy="14095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err="1"/>
              <a:t>variavel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</a:t>
            </a:r>
            <a:r>
              <a:rPr lang="en-US" sz="2000" dirty="0" err="1"/>
              <a:t>ter</a:t>
            </a:r>
            <a:r>
              <a:rPr lang="en-US" sz="2000" dirty="0"/>
              <a:t> um </a:t>
            </a:r>
            <a:r>
              <a:rPr lang="en-US" sz="2000" dirty="0" err="1"/>
              <a:t>nome</a:t>
            </a:r>
            <a:r>
              <a:rPr lang="en-US" sz="2000" dirty="0"/>
              <a:t> (</a:t>
            </a:r>
            <a:r>
              <a:rPr lang="en-US" sz="2000" dirty="0" err="1"/>
              <a:t>em</a:t>
            </a:r>
            <a:r>
              <a:rPr lang="en-US" sz="2000" dirty="0"/>
              <a:t> camelCase, </a:t>
            </a:r>
            <a:r>
              <a:rPr lang="en-US" sz="2000" dirty="0" err="1"/>
              <a:t>PascalCase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snake_case</a:t>
            </a:r>
            <a:r>
              <a:rPr lang="en-US" sz="20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Deve </a:t>
            </a:r>
            <a:r>
              <a:rPr lang="en-US" sz="2000" dirty="0" err="1"/>
              <a:t>ter</a:t>
            </a:r>
            <a:r>
              <a:rPr lang="en-US" sz="2000" dirty="0"/>
              <a:t> um valor </a:t>
            </a:r>
            <a:r>
              <a:rPr lang="en-US" sz="2000" dirty="0" err="1"/>
              <a:t>atribuido</a:t>
            </a:r>
            <a:r>
              <a:rPr lang="en-US" sz="2000" dirty="0"/>
              <a:t> ( </a:t>
            </a:r>
            <a:r>
              <a:rPr lang="en-US" sz="2000" dirty="0" err="1"/>
              <a:t>usando</a:t>
            </a:r>
            <a:r>
              <a:rPr lang="en-US" sz="2000" dirty="0"/>
              <a:t> o </a:t>
            </a:r>
            <a:r>
              <a:rPr lang="en-US" sz="2000" dirty="0" err="1"/>
              <a:t>operador</a:t>
            </a:r>
            <a:r>
              <a:rPr lang="en-US" sz="2000" dirty="0"/>
              <a:t> de </a:t>
            </a:r>
            <a:r>
              <a:rPr lang="en-US" sz="2000" dirty="0" err="1"/>
              <a:t>atribuicao</a:t>
            </a:r>
            <a:r>
              <a:rPr lang="en-US" sz="2000" dirty="0"/>
              <a:t> ‘=‘)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9E9A83-EEA1-073A-2F79-C83947713915}"/>
              </a:ext>
            </a:extLst>
          </p:cNvPr>
          <p:cNvSpPr/>
          <p:nvPr/>
        </p:nvSpPr>
        <p:spPr>
          <a:xfrm>
            <a:off x="1956945" y="3510918"/>
            <a:ext cx="3382422" cy="99837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6570B-9459-B178-DA11-0DFE908B09B1}"/>
              </a:ext>
            </a:extLst>
          </p:cNvPr>
          <p:cNvSpPr txBox="1"/>
          <p:nvPr/>
        </p:nvSpPr>
        <p:spPr>
          <a:xfrm>
            <a:off x="2048207" y="4010106"/>
            <a:ext cx="3036977" cy="35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ZA" sz="4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idade</a:t>
            </a:r>
            <a:r>
              <a:rPr lang="en-ZA" sz="4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ZA" sz="4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ZA" sz="4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ZA" sz="4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en-ZA" sz="4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47AF6-5F96-B0F1-E0CC-15A79DD56FE1}"/>
              </a:ext>
            </a:extLst>
          </p:cNvPr>
          <p:cNvSpPr/>
          <p:nvPr/>
        </p:nvSpPr>
        <p:spPr>
          <a:xfrm>
            <a:off x="6665167" y="3403616"/>
            <a:ext cx="2861389" cy="8555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20 é o 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Foi guardado na Heap </a:t>
            </a:r>
            <a:endParaRPr lang="en-ZA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691096-0D11-7E64-840D-0A6C51B902DC}"/>
              </a:ext>
            </a:extLst>
          </p:cNvPr>
          <p:cNvCxnSpPr>
            <a:cxnSpLocks/>
          </p:cNvCxnSpPr>
          <p:nvPr/>
        </p:nvCxnSpPr>
        <p:spPr>
          <a:xfrm flipV="1">
            <a:off x="4946383" y="3664844"/>
            <a:ext cx="1718784" cy="3452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09A65ED-11D4-C990-D49E-796CD1125559}"/>
              </a:ext>
            </a:extLst>
          </p:cNvPr>
          <p:cNvSpPr/>
          <p:nvPr/>
        </p:nvSpPr>
        <p:spPr>
          <a:xfrm>
            <a:off x="223005" y="4761311"/>
            <a:ext cx="2678816" cy="76041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idade é a variavel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Foi guardada na Stack </a:t>
            </a:r>
            <a:endParaRPr lang="en-Z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F8FC8F-1830-A4F3-3C4A-D0EF843AF5EC}"/>
              </a:ext>
            </a:extLst>
          </p:cNvPr>
          <p:cNvCxnSpPr>
            <a:cxnSpLocks/>
          </p:cNvCxnSpPr>
          <p:nvPr/>
        </p:nvCxnSpPr>
        <p:spPr>
          <a:xfrm flipH="1">
            <a:off x="2313992" y="4248786"/>
            <a:ext cx="246193" cy="512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EC0B1-5719-76D0-7562-9F22CB348F9F}"/>
              </a:ext>
            </a:extLst>
          </p:cNvPr>
          <p:cNvSpPr/>
          <p:nvPr/>
        </p:nvSpPr>
        <p:spPr>
          <a:xfrm>
            <a:off x="4219617" y="5031112"/>
            <a:ext cx="6579940" cy="90833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Sinal de atribuicao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Basicamente diz-se que a idade recebe a referencia donde esta armazendo o valor 20 </a:t>
            </a:r>
            <a:endParaRPr lang="en-ZA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8D633-8ADF-8C3F-16A7-2D006BA815D3}"/>
              </a:ext>
            </a:extLst>
          </p:cNvPr>
          <p:cNvCxnSpPr>
            <a:cxnSpLocks/>
          </p:cNvCxnSpPr>
          <p:nvPr/>
        </p:nvCxnSpPr>
        <p:spPr>
          <a:xfrm>
            <a:off x="3949775" y="4122777"/>
            <a:ext cx="566241" cy="908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6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7" grpId="0" animBg="1"/>
      <p:bldP spid="21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FDE0-2FB2-4E5B-27A2-E21318F9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9228582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Tipos de dados – Tipos Primitivos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28ABB-63FE-E34B-56E1-7EC9391E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315C81-C919-FD0D-7D61-3B0418E30D66}"/>
              </a:ext>
            </a:extLst>
          </p:cNvPr>
          <p:cNvSpPr/>
          <p:nvPr/>
        </p:nvSpPr>
        <p:spPr>
          <a:xfrm>
            <a:off x="1640728" y="1663575"/>
            <a:ext cx="6775484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BR" sz="2000" dirty="0"/>
              <a:t>Os tipos de dados primitivos são os tipos básicos fornecidos pela própria linguagem de programação, usados para representar informações simples e fundamentais.</a:t>
            </a:r>
            <a:br>
              <a:rPr lang="pt-BR" sz="2000" dirty="0"/>
            </a:br>
            <a:r>
              <a:rPr lang="pt-BR" sz="2000" dirty="0"/>
              <a:t>Eles são chamados de “primitivos” porque não são compostos</a:t>
            </a:r>
            <a:endParaRPr lang="en-Z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5C7C2-9661-80E8-6D52-670500FC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1663575"/>
            <a:ext cx="1561493" cy="1561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AFC77-B036-888E-FB58-7B3DEADCC4A5}"/>
              </a:ext>
            </a:extLst>
          </p:cNvPr>
          <p:cNvSpPr/>
          <p:nvPr/>
        </p:nvSpPr>
        <p:spPr>
          <a:xfrm>
            <a:off x="434904" y="3815695"/>
            <a:ext cx="7019167" cy="13787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400" dirty="0"/>
              <a:t>Tipos de dados comuns: inteiro (int), ponto flutuante (float), texto (string), booleano (bool), complexos (multiplicidade por j)</a:t>
            </a:r>
          </a:p>
        </p:txBody>
      </p:sp>
    </p:spTree>
    <p:extLst>
      <p:ext uri="{BB962C8B-B14F-4D97-AF65-F5344CB8AC3E}">
        <p14:creationId xmlns:p14="http://schemas.microsoft.com/office/powerpoint/2010/main" val="24612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593A-6D18-CCF3-5564-26EFF3CF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DB0-6CA3-8D9E-5AD2-B344EAF7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9228582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Operadores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AF9C6E-412B-334F-8C19-C4F18E99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7A875F-A5FA-C355-8255-DC4460F4765D}"/>
              </a:ext>
            </a:extLst>
          </p:cNvPr>
          <p:cNvSpPr/>
          <p:nvPr/>
        </p:nvSpPr>
        <p:spPr>
          <a:xfrm>
            <a:off x="1640727" y="1663575"/>
            <a:ext cx="9042823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BR" sz="2400" dirty="0"/>
              <a:t>Operadores são símbolos especiais usados para realizar operações sobre valores, variáveis ou expressões.Eles dizem ao computador o que fazer com os dados — por exemplo, somar, comparar ou atribuir valores.</a:t>
            </a:r>
            <a:endParaRPr lang="en-Z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C428E-B5FC-96F8-D993-33770F8C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1663575"/>
            <a:ext cx="1561493" cy="1561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7A47F2-95DC-2847-3269-77B6443ABF79}"/>
              </a:ext>
            </a:extLst>
          </p:cNvPr>
          <p:cNvSpPr/>
          <p:nvPr/>
        </p:nvSpPr>
        <p:spPr>
          <a:xfrm>
            <a:off x="434904" y="3815695"/>
            <a:ext cx="7019167" cy="213723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2400" dirty="0"/>
              <a:t>Operadores: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Aritméticos: +, -, *, /, %,//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Relacionais: ==, !=, &gt;, &lt;, &gt;=, &lt;=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Lógicos: and, or, not</a:t>
            </a:r>
          </a:p>
        </p:txBody>
      </p:sp>
    </p:spTree>
    <p:extLst>
      <p:ext uri="{BB962C8B-B14F-4D97-AF65-F5344CB8AC3E}">
        <p14:creationId xmlns:p14="http://schemas.microsoft.com/office/powerpoint/2010/main" val="35538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75DD2-FF95-2792-54B8-ABF19A2C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4C63-4EB4-A5A7-7F12-F63F23B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9228582" cy="970450"/>
          </a:xfrm>
        </p:spPr>
        <p:txBody>
          <a:bodyPr>
            <a:normAutofit/>
          </a:bodyPr>
          <a:lstStyle/>
          <a:p>
            <a:r>
              <a:rPr lang="pt-BR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Operações de I/O ( Input/Output)</a:t>
            </a:r>
            <a:endParaRPr lang="en-ZA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E35A57B-FE1D-A4B2-FB67-F9618310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416DB-1027-CE34-3A85-0E15CAD1130C}"/>
              </a:ext>
            </a:extLst>
          </p:cNvPr>
          <p:cNvSpPr/>
          <p:nvPr/>
        </p:nvSpPr>
        <p:spPr>
          <a:xfrm>
            <a:off x="1640727" y="1663575"/>
            <a:ext cx="9042823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just"/>
            <a:r>
              <a:rPr lang="pt-BR" sz="2400" dirty="0"/>
              <a:t>Todo e qualquer sistema ou aplicação performa operações de entrada e saída</a:t>
            </a:r>
            <a:endParaRPr lang="en-Z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6F08A-6923-F505-FEF3-27B4A1AB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1663575"/>
            <a:ext cx="1561493" cy="1561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615DC-032F-30DF-ECF5-D68C9EFBE4D9}"/>
              </a:ext>
            </a:extLst>
          </p:cNvPr>
          <p:cNvSpPr/>
          <p:nvPr/>
        </p:nvSpPr>
        <p:spPr>
          <a:xfrm>
            <a:off x="434905" y="4253431"/>
            <a:ext cx="6544394" cy="16994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Quando enviamos um whatsapp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Quando fazemos um cadastro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Transferencia bancaria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Video Games – Movimento de um jogador</a:t>
            </a:r>
          </a:p>
        </p:txBody>
      </p:sp>
    </p:spTree>
    <p:extLst>
      <p:ext uri="{BB962C8B-B14F-4D97-AF65-F5344CB8AC3E}">
        <p14:creationId xmlns:p14="http://schemas.microsoft.com/office/powerpoint/2010/main" val="11048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E4DBDF-9AA2-4018-BC7F-2DDC8116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48117"/>
            <a:ext cx="9377083" cy="4186518"/>
          </a:xfrm>
        </p:spPr>
        <p:txBody>
          <a:bodyPr>
            <a:normAutofit/>
          </a:bodyPr>
          <a:lstStyle/>
          <a:p>
            <a:r>
              <a:rPr lang="en-ZA" sz="16600" kern="100" dirty="0">
                <a:solidFill>
                  <a:schemeClr val="accent2">
                    <a:lumMod val="75000"/>
                  </a:schemeClr>
                </a:solidFill>
                <a:effectLst/>
                <a:latin typeface="Mongolian Baiti" panose="03000500000000000000" pitchFamily="66" charset="0"/>
                <a:ea typeface="Calibri" panose="020F0502020204030204" pitchFamily="34" charset="0"/>
                <a:cs typeface="Mongolian Baiti" panose="03000500000000000000" pitchFamily="66" charset="0"/>
              </a:rPr>
              <a:t>CODING</a:t>
            </a:r>
            <a:br>
              <a:rPr lang="en-ZA" sz="3600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F7995-3B9D-C9C5-4F03-5AC3246A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933140"/>
            <a:ext cx="1419785" cy="141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932C0-FAA4-2609-6399-FF342357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22" y="2470211"/>
            <a:ext cx="2272683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5FD4E-8055-C0FD-CA74-AB5A4D45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6C2325D2-6256-E2FA-9E90-1DB95991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1553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6197-5B6D-BAB3-831C-6AA442332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FCC27C"/>
              </a:buClr>
              <a:buNone/>
            </a:pPr>
            <a:r>
              <a:rPr lang="en-GB" sz="6600" dirty="0" err="1">
                <a:solidFill>
                  <a:schemeClr val="accent2">
                    <a:lumMod val="75000"/>
                  </a:schemeClr>
                </a:solidFill>
              </a:rPr>
              <a:t>Desvio</a:t>
            </a:r>
            <a:r>
              <a:rPr lang="en-GB" sz="66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GB" sz="6600" dirty="0" err="1">
                <a:solidFill>
                  <a:schemeClr val="accent2">
                    <a:lumMod val="75000"/>
                  </a:schemeClr>
                </a:solidFill>
              </a:rPr>
              <a:t>Fluxo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48D9B-347A-5BC4-33A1-BAD33196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" y="311362"/>
            <a:ext cx="671743" cy="6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98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11100</TotalTime>
  <Words>1188</Words>
  <Application>Microsoft Office PowerPoint</Application>
  <PresentationFormat>Widescreen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Calisto MT</vt:lpstr>
      <vt:lpstr>Cambria</vt:lpstr>
      <vt:lpstr>Consolas</vt:lpstr>
      <vt:lpstr>Mongolian Baiti</vt:lpstr>
      <vt:lpstr>Times New Roman</vt:lpstr>
      <vt:lpstr>Wingdings 2</vt:lpstr>
      <vt:lpstr>Slate</vt:lpstr>
      <vt:lpstr>BootCamp Code&amp;Data – Variaveis, tipos de dados, operadores, desvio de fluxo</vt:lpstr>
      <vt:lpstr>PowerPoint Presentation</vt:lpstr>
      <vt:lpstr>PowerPoint Presentation</vt:lpstr>
      <vt:lpstr>Declaração e inicialização das variáveis </vt:lpstr>
      <vt:lpstr>Tipos de dados – Tipos Primitivos</vt:lpstr>
      <vt:lpstr>Operadores</vt:lpstr>
      <vt:lpstr>Operações de I/O ( Input/Output)</vt:lpstr>
      <vt:lpstr>CODING </vt:lpstr>
      <vt:lpstr>PowerPoint Presentation</vt:lpstr>
      <vt:lpstr>Exercícios Práticos</vt:lpstr>
      <vt:lpstr>PEP 318 - Função decoradora</vt:lpstr>
      <vt:lpstr>PEP 318 - Função decoradora – Syntax Sugar (@)</vt:lpstr>
      <vt:lpstr>from functool.wraps</vt:lpstr>
      <vt:lpstr>Decorator factories</vt:lpstr>
      <vt:lpstr>Retornando funções internas</vt:lpstr>
      <vt:lpstr>Closures aninhados</vt:lpstr>
      <vt:lpstr>CODING </vt:lpstr>
      <vt:lpstr>PEP 318 – Decoradores para Funções e Métodos</vt:lpstr>
      <vt:lpstr>PowerPoint Presentation</vt:lpstr>
    </vt:vector>
  </TitlesOfParts>
  <Company>Standard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O Deep Dive</dc:title>
  <dc:creator>Muronha, Wise W</dc:creator>
  <cp:lastModifiedBy>Muronha, Wise W</cp:lastModifiedBy>
  <cp:revision>97</cp:revision>
  <dcterms:created xsi:type="dcterms:W3CDTF">2025-01-08T10:04:41Z</dcterms:created>
  <dcterms:modified xsi:type="dcterms:W3CDTF">2025-10-14T14:38:26Z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6b9d4ea-d348-4e93-a29a-8def053c0154_Enabled">
    <vt:lpwstr>true</vt:lpwstr>
  </property>
  <property fmtid="{D5CDD505-2E9C-101B-9397-08002B2CF9AE}" pid="3" name="MSIP_Label_d6b9d4ea-d348-4e93-a29a-8def053c0154_SetDate">
    <vt:lpwstr>2025-01-08T10:14:09Z</vt:lpwstr>
  </property>
  <property fmtid="{D5CDD505-2E9C-101B-9397-08002B2CF9AE}" pid="4" name="MSIP_Label_d6b9d4ea-d348-4e93-a29a-8def053c0154_Method">
    <vt:lpwstr>Standard</vt:lpwstr>
  </property>
  <property fmtid="{D5CDD505-2E9C-101B-9397-08002B2CF9AE}" pid="5" name="MSIP_Label_d6b9d4ea-d348-4e93-a29a-8def053c0154_Name">
    <vt:lpwstr>d6b9d4ea-d348-4e93-a29a-8def053c0154</vt:lpwstr>
  </property>
  <property fmtid="{D5CDD505-2E9C-101B-9397-08002B2CF9AE}" pid="6" name="MSIP_Label_d6b9d4ea-d348-4e93-a29a-8def053c0154_SiteId">
    <vt:lpwstr>7369e6ec-faa6-42fa-bc0e-4f332da5b1db</vt:lpwstr>
  </property>
  <property fmtid="{D5CDD505-2E9C-101B-9397-08002B2CF9AE}" pid="7" name="MSIP_Label_d6b9d4ea-d348-4e93-a29a-8def053c0154_ActionId">
    <vt:lpwstr>fb402ecd-3873-42ae-93d6-64ff3fd4a649</vt:lpwstr>
  </property>
  <property fmtid="{D5CDD505-2E9C-101B-9397-08002B2CF9AE}" pid="8" name="MSIP_Label_d6b9d4ea-d348-4e93-a29a-8def053c0154_ContentBits">
    <vt:lpwstr>2</vt:lpwstr>
  </property>
  <property fmtid="{D5CDD505-2E9C-101B-9397-08002B2CF9AE}" pid="9" name="ClassificationContentMarkingFooterLocations">
    <vt:lpwstr>Slate:8</vt:lpwstr>
  </property>
  <property fmtid="{D5CDD505-2E9C-101B-9397-08002B2CF9AE}" pid="10" name="ClassificationContentMarkingFooterText">
    <vt:lpwstr>Classified as Internal use only</vt:lpwstr>
  </property>
</Properties>
</file>